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334" r:id="rId3"/>
    <p:sldId id="333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1" r:id="rId40"/>
    <p:sldId id="374" r:id="rId41"/>
    <p:sldId id="370" r:id="rId42"/>
    <p:sldId id="372" r:id="rId43"/>
    <p:sldId id="373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0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85" d="100"/>
          <a:sy n="85" d="100"/>
        </p:scale>
        <p:origin x="-1363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A500-0D83-4472-8117-89698D861692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50DD3-B5D8-4C49-8686-233E1893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0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8686DDC-0F8A-4B0B-AEF9-E2022025D4DD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A7E6EC6-BFEA-44CE-9216-D8ABB5D45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184648"/>
            <a:ext cx="8077200" cy="1673352"/>
          </a:xfrm>
        </p:spPr>
        <p:txBody>
          <a:bodyPr/>
          <a:lstStyle/>
          <a:p>
            <a:r>
              <a:rPr lang="en-US" dirty="0" smtClean="0"/>
              <a:t>Lecture – 12/8/2016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5" y="1084"/>
            <a:ext cx="9144000" cy="149961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/>
              <a:t>CSCI </a:t>
            </a:r>
            <a:r>
              <a:rPr lang="en-US" sz="4000" b="1" dirty="0" smtClean="0"/>
              <a:t>36300 – Software Design</a:t>
            </a:r>
            <a:endParaRPr lang="en-US" sz="4000" b="1" dirty="0"/>
          </a:p>
        </p:txBody>
      </p:sp>
      <p:pic>
        <p:nvPicPr>
          <p:cNvPr id="2055" name="Picture 7" descr="http://brand.iu.edu/img/signatures/iupui/iupui.acr.h.2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90755"/>
            <a:ext cx="5334000" cy="19716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tx1"/>
            </a:bgClr>
          </a:pattFill>
        </p:spPr>
      </p:pic>
    </p:spTree>
    <p:extLst>
      <p:ext uri="{BB962C8B-B14F-4D97-AF65-F5344CB8AC3E}">
        <p14:creationId xmlns:p14="http://schemas.microsoft.com/office/powerpoint/2010/main" val="239381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&amp; = Address of Operator</a:t>
            </a:r>
          </a:p>
          <a:p>
            <a:pPr lvl="1"/>
            <a:r>
              <a:rPr lang="en-US" dirty="0" smtClean="0"/>
              <a:t>This returns the memory address where the pointer is pointing to in memory.</a:t>
            </a:r>
          </a:p>
          <a:p>
            <a:pPr lvl="1"/>
            <a:endParaRPr lang="en-US" dirty="0"/>
          </a:p>
          <a:p>
            <a:r>
              <a:rPr lang="en-US" dirty="0" smtClean="0"/>
              <a:t>* = Dereference Operator</a:t>
            </a:r>
          </a:p>
          <a:p>
            <a:pPr lvl="1"/>
            <a:r>
              <a:rPr lang="en-US" dirty="0" smtClean="0"/>
              <a:t>This returns the value pointed to by the pointer.</a:t>
            </a:r>
          </a:p>
          <a:p>
            <a:pPr lvl="1"/>
            <a:endParaRPr lang="en-US" dirty="0"/>
          </a:p>
          <a:p>
            <a:r>
              <a:rPr lang="en-US" dirty="0" smtClean="0"/>
              <a:t>When initializing a pointer ALWAYS initialize the pointer to NULL (or a known location) – otherwise you can have negative side effects.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ch_ptr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</p:txBody>
      </p:sp>
    </p:spTree>
    <p:extLst>
      <p:ext uri="{BB962C8B-B14F-4D97-AF65-F5344CB8AC3E}">
        <p14:creationId xmlns:p14="http://schemas.microsoft.com/office/powerpoint/2010/main" val="85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Abstract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ADT Lifecycle: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Construction: </a:t>
            </a:r>
            <a:r>
              <a:rPr lang="en-US" dirty="0" smtClean="0"/>
              <a:t>The </a:t>
            </a:r>
            <a:r>
              <a:rPr lang="en-US" dirty="0"/>
              <a:t>ADT is </a:t>
            </a:r>
            <a:r>
              <a:rPr lang="en-US" dirty="0" smtClean="0"/>
              <a:t>created.</a:t>
            </a:r>
            <a:endParaRPr lang="en-US" dirty="0"/>
          </a:p>
          <a:p>
            <a:pPr marL="1236726" lvl="2" indent="-514350"/>
            <a:r>
              <a:rPr lang="en-US" dirty="0" smtClean="0"/>
              <a:t>Locally </a:t>
            </a:r>
            <a:r>
              <a:rPr lang="en-US" dirty="0"/>
              <a:t>on the </a:t>
            </a:r>
            <a:r>
              <a:rPr lang="en-US" dirty="0" smtClean="0"/>
              <a:t>stack.</a:t>
            </a:r>
            <a:endParaRPr lang="en-US" dirty="0"/>
          </a:p>
          <a:p>
            <a:pPr marL="1236726" lvl="2" indent="-514350"/>
            <a:r>
              <a:rPr lang="en-US" dirty="0" smtClean="0"/>
              <a:t>Dynamically </a:t>
            </a:r>
            <a:r>
              <a:rPr lang="en-US" dirty="0"/>
              <a:t>on the </a:t>
            </a:r>
            <a:r>
              <a:rPr lang="en-US" dirty="0" smtClean="0"/>
              <a:t>heap.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Initialization</a:t>
            </a:r>
            <a:r>
              <a:rPr lang="en-US" dirty="0" smtClean="0"/>
              <a:t>: The </a:t>
            </a:r>
            <a:r>
              <a:rPr lang="en-US" dirty="0"/>
              <a:t>variables of </a:t>
            </a:r>
            <a:r>
              <a:rPr lang="en-US" dirty="0" smtClean="0"/>
              <a:t>the ADT </a:t>
            </a:r>
            <a:r>
              <a:rPr lang="en-US" dirty="0"/>
              <a:t>are set to their initial </a:t>
            </a:r>
            <a:r>
              <a:rPr lang="en-US" dirty="0" smtClean="0"/>
              <a:t>value.</a:t>
            </a:r>
            <a:endParaRPr lang="en-US" dirty="0"/>
          </a:p>
          <a:p>
            <a:pPr lvl="2"/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the ADT’s initial </a:t>
            </a:r>
            <a:r>
              <a:rPr lang="en-US" dirty="0" smtClean="0"/>
              <a:t>state.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Usage</a:t>
            </a:r>
            <a:r>
              <a:rPr lang="en-US" dirty="0" smtClean="0"/>
              <a:t>: The </a:t>
            </a:r>
            <a:r>
              <a:rPr lang="en-US" dirty="0"/>
              <a:t>ADT is now ready </a:t>
            </a:r>
            <a:r>
              <a:rPr lang="en-US" dirty="0" smtClean="0"/>
              <a:t>for use </a:t>
            </a:r>
            <a:r>
              <a:rPr lang="en-US" dirty="0"/>
              <a:t>in </a:t>
            </a:r>
            <a:r>
              <a:rPr lang="en-US" dirty="0" smtClean="0"/>
              <a:t>program.</a:t>
            </a:r>
            <a:endParaRPr lang="en-US" dirty="0"/>
          </a:p>
          <a:p>
            <a:pPr lvl="2"/>
            <a:r>
              <a:rPr lang="en-US" dirty="0"/>
              <a:t>I</a:t>
            </a:r>
            <a:r>
              <a:rPr lang="en-US" dirty="0" smtClean="0"/>
              <a:t>nvokes </a:t>
            </a:r>
            <a:r>
              <a:rPr lang="en-US" dirty="0"/>
              <a:t>its member </a:t>
            </a:r>
            <a:r>
              <a:rPr lang="en-US" dirty="0" smtClean="0"/>
              <a:t>functions.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Destruction</a:t>
            </a:r>
            <a:r>
              <a:rPr lang="en-US" dirty="0" smtClean="0"/>
              <a:t>: The </a:t>
            </a:r>
            <a:r>
              <a:rPr lang="en-US" dirty="0"/>
              <a:t>ADT and </a:t>
            </a:r>
            <a:r>
              <a:rPr lang="en-US" dirty="0" smtClean="0"/>
              <a:t>it’s memory </a:t>
            </a:r>
            <a:r>
              <a:rPr lang="en-US" dirty="0"/>
              <a:t>is no longer </a:t>
            </a:r>
            <a:r>
              <a:rPr lang="en-US" dirty="0" smtClean="0"/>
              <a:t>usable.</a:t>
            </a:r>
            <a:endParaRPr lang="en-US" dirty="0"/>
          </a:p>
          <a:p>
            <a:pPr lvl="2"/>
            <a:r>
              <a:rPr lang="en-US" dirty="0" smtClean="0"/>
              <a:t>Removed </a:t>
            </a:r>
            <a:r>
              <a:rPr lang="en-US" dirty="0"/>
              <a:t>from the local </a:t>
            </a:r>
            <a:r>
              <a:rPr lang="en-US" dirty="0" smtClean="0"/>
              <a:t>stack. </a:t>
            </a:r>
          </a:p>
          <a:p>
            <a:pPr lvl="2"/>
            <a:r>
              <a:rPr lang="en-US" dirty="0" smtClean="0"/>
              <a:t>Memory released back to heap.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1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Scope &amp;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Scope</a:t>
            </a:r>
          </a:p>
          <a:p>
            <a:pPr lvl="1"/>
            <a:r>
              <a:rPr lang="en-US" dirty="0"/>
              <a:t>Textual or Spatial</a:t>
            </a:r>
          </a:p>
          <a:p>
            <a:pPr lvl="1"/>
            <a:endParaRPr lang="en-US" dirty="0"/>
          </a:p>
          <a:p>
            <a:r>
              <a:rPr lang="en-US" dirty="0"/>
              <a:t>Lifetime</a:t>
            </a:r>
          </a:p>
          <a:p>
            <a:pPr lvl="1"/>
            <a:r>
              <a:rPr lang="en-US" dirty="0"/>
              <a:t>Temporal concept</a:t>
            </a:r>
          </a:p>
          <a:p>
            <a:pPr lvl="1"/>
            <a:endParaRPr lang="en-US" dirty="0"/>
          </a:p>
          <a:p>
            <a:r>
              <a:rPr lang="en-US" dirty="0"/>
              <a:t>C++</a:t>
            </a:r>
          </a:p>
          <a:p>
            <a:pPr lvl="1"/>
            <a:r>
              <a:rPr lang="en-US" dirty="0"/>
              <a:t>Let us consider a variable that is declared in a function using the specifier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dirty="0"/>
              <a:t> – it is statically bound to the scope of that function and is also statically bound to storage.</a:t>
            </a:r>
          </a:p>
          <a:p>
            <a:pPr lvl="2"/>
            <a:r>
              <a:rPr lang="en-US" dirty="0"/>
              <a:t>Scope is static and local to the function – Lifetime extends over the entire execution of the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4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System Composition</a:t>
            </a:r>
          </a:p>
          <a:p>
            <a:pPr lvl="1"/>
            <a:r>
              <a:rPr lang="en-US" dirty="0" smtClean="0"/>
              <a:t>This idea is centered around the use of objects (hence the OO overview), which are made up of ADT.</a:t>
            </a:r>
          </a:p>
          <a:p>
            <a:pPr lvl="1"/>
            <a:r>
              <a:rPr lang="en-US" dirty="0" smtClean="0"/>
              <a:t>Through system composition we can create much more robust software systems and in the end make our lives easier as developers.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65696"/>
            <a:ext cx="4038600" cy="2439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18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Aggregation is when you compose an entity such that it contains other objects.</a:t>
            </a:r>
          </a:p>
          <a:p>
            <a:pPr lvl="1"/>
            <a:r>
              <a:rPr lang="en-US" dirty="0" smtClean="0"/>
              <a:t>“Has-A” Relationship</a:t>
            </a:r>
          </a:p>
          <a:p>
            <a:pPr lvl="1"/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 car has many different components, for instance a car </a:t>
            </a:r>
            <a:r>
              <a:rPr lang="en-US" b="1" u="sng" dirty="0" smtClean="0"/>
              <a:t>has a</a:t>
            </a:r>
            <a:r>
              <a:rPr lang="en-US" dirty="0" smtClean="0"/>
              <a:t> engine. An engine can exist without a car.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14579"/>
            <a:ext cx="4038600" cy="2341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68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Inheritance is when an object is based upon, or derived, from another related object.</a:t>
            </a:r>
          </a:p>
          <a:p>
            <a:pPr lvl="1"/>
            <a:r>
              <a:rPr lang="en-US" dirty="0" smtClean="0"/>
              <a:t>“Is-A” Relationship</a:t>
            </a:r>
          </a:p>
          <a:p>
            <a:pPr lvl="1"/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 dog is a type of mammal. A dog may have unique traits but it may also inherit traits from the mammal classification.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00200"/>
            <a:ext cx="4038600" cy="257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3497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Composition - Patterns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Aggregation </a:t>
            </a:r>
          </a:p>
          <a:p>
            <a:pPr lvl="1"/>
            <a:r>
              <a:rPr lang="en-US" dirty="0" smtClean="0"/>
              <a:t>Software Design Patterns:</a:t>
            </a:r>
          </a:p>
          <a:p>
            <a:pPr lvl="2"/>
            <a:r>
              <a:rPr lang="en-US" dirty="0" smtClean="0"/>
              <a:t>Wrapper Façade</a:t>
            </a:r>
          </a:p>
          <a:p>
            <a:pPr lvl="2"/>
            <a:r>
              <a:rPr lang="en-US" dirty="0" smtClean="0"/>
              <a:t>Composite</a:t>
            </a:r>
          </a:p>
          <a:p>
            <a:pPr lvl="2"/>
            <a:endParaRPr lang="en-US" dirty="0"/>
          </a:p>
          <a:p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Software Design Patterns:</a:t>
            </a:r>
          </a:p>
          <a:p>
            <a:pPr lvl="2"/>
            <a:r>
              <a:rPr lang="en-US" smtClean="0"/>
              <a:t>Builder </a:t>
            </a:r>
            <a:endParaRPr lang="en-US" dirty="0" smtClean="0"/>
          </a:p>
          <a:p>
            <a:pPr lvl="2"/>
            <a:r>
              <a:rPr lang="en-US" dirty="0" smtClean="0"/>
              <a:t>Abstract Factory</a:t>
            </a:r>
          </a:p>
          <a:p>
            <a:pPr lvl="2"/>
            <a:r>
              <a:rPr lang="en-US" dirty="0" smtClean="0"/>
              <a:t>Factory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types of inheritance found:</a:t>
            </a:r>
          </a:p>
          <a:p>
            <a:pPr lvl="1"/>
            <a:r>
              <a:rPr lang="en-US" dirty="0" smtClean="0"/>
              <a:t>Public</a:t>
            </a:r>
          </a:p>
          <a:p>
            <a:pPr lvl="2"/>
            <a:r>
              <a:rPr lang="en-US" dirty="0" smtClean="0"/>
              <a:t>The methods found in the base class keep their same scope.</a:t>
            </a:r>
          </a:p>
          <a:p>
            <a:pPr lvl="1"/>
            <a:r>
              <a:rPr lang="en-US" dirty="0" smtClean="0"/>
              <a:t>Private</a:t>
            </a:r>
          </a:p>
          <a:p>
            <a:pPr lvl="2"/>
            <a:r>
              <a:rPr lang="en-US" dirty="0" smtClean="0"/>
              <a:t>Only the public methods of the base class are accessible from the derived class.</a:t>
            </a:r>
          </a:p>
          <a:p>
            <a:pPr lvl="1"/>
            <a:r>
              <a:rPr lang="en-US" dirty="0" smtClean="0"/>
              <a:t>Protected</a:t>
            </a:r>
          </a:p>
          <a:p>
            <a:pPr lvl="2"/>
            <a:r>
              <a:rPr lang="en-US" dirty="0"/>
              <a:t>The public and protected parts in the base class are protected in the derived class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8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C++ allows for multiple inheritance.</a:t>
            </a:r>
          </a:p>
          <a:p>
            <a:pPr lvl="1"/>
            <a:r>
              <a:rPr lang="en-US" dirty="0" smtClean="0"/>
              <a:t>This achieved by specifying additional base classes separated by commas.</a:t>
            </a:r>
          </a:p>
          <a:p>
            <a:pPr lvl="2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class Rectangle: public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Polygon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public Output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cs typeface="Courier New" panose="02070309020205020404" pitchFamily="49" charset="0"/>
              </a:rPr>
              <a:t>Can cause significant problems if not used carefully.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Code Smell</a:t>
            </a:r>
          </a:p>
          <a:p>
            <a:pPr lvl="1"/>
            <a:r>
              <a:rPr lang="en-US" dirty="0" smtClean="0">
                <a:cs typeface="Courier New" panose="02070309020205020404" pitchFamily="49" charset="0"/>
              </a:rPr>
              <a:t>The Diamond of Dread</a:t>
            </a: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0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</a:p>
          <a:p>
            <a:pPr lvl="1"/>
            <a:r>
              <a:rPr lang="en-US" dirty="0" smtClean="0"/>
              <a:t>Definition: </a:t>
            </a:r>
          </a:p>
          <a:p>
            <a:pPr lvl="2"/>
            <a:r>
              <a:rPr lang="en-US" dirty="0" smtClean="0"/>
              <a:t>“The </a:t>
            </a:r>
            <a:r>
              <a:rPr lang="en-US" dirty="0"/>
              <a:t>condition of occurring in several different forms</a:t>
            </a:r>
            <a:r>
              <a:rPr lang="en-US" dirty="0" smtClean="0"/>
              <a:t>.”</a:t>
            </a:r>
          </a:p>
          <a:p>
            <a:pPr lvl="2"/>
            <a:endParaRPr lang="en-US" dirty="0"/>
          </a:p>
          <a:p>
            <a:r>
              <a:rPr lang="en-US" dirty="0" smtClean="0"/>
              <a:t>Allows for the creation of a generic software interface such that concrete collections of different objects may be manipulated uniformly.</a:t>
            </a:r>
          </a:p>
          <a:p>
            <a:pPr lvl="1"/>
            <a:r>
              <a:rPr lang="en-US" dirty="0" smtClean="0"/>
              <a:t>Mammal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#5 – Phase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Due Date:</a:t>
            </a:r>
          </a:p>
          <a:p>
            <a:pPr lvl="1"/>
            <a:r>
              <a:rPr lang="en-US" dirty="0" smtClean="0"/>
              <a:t>Friday (12/9) @ 11:59 PM</a:t>
            </a:r>
          </a:p>
          <a:p>
            <a:pPr lvl="1"/>
            <a:endParaRPr lang="en-US" dirty="0"/>
          </a:p>
          <a:p>
            <a:r>
              <a:rPr lang="en-US" dirty="0" smtClean="0"/>
              <a:t>Checklist:</a:t>
            </a:r>
          </a:p>
          <a:p>
            <a:pPr lvl="1"/>
            <a:r>
              <a:rPr lang="en-US" dirty="0" smtClean="0"/>
              <a:t>Address any comments from Phase I.</a:t>
            </a:r>
          </a:p>
          <a:p>
            <a:pPr lvl="2"/>
            <a:r>
              <a:rPr lang="en-US" dirty="0" smtClean="0"/>
              <a:t>Also – address feedback from Assignment #1.</a:t>
            </a:r>
          </a:p>
          <a:p>
            <a:pPr lvl="1"/>
            <a:r>
              <a:rPr lang="en-US" dirty="0" smtClean="0"/>
              <a:t>All necessary files included.</a:t>
            </a:r>
          </a:p>
          <a:p>
            <a:pPr lvl="2"/>
            <a:r>
              <a:rPr lang="en-US" dirty="0" smtClean="0"/>
              <a:t>MPC/Source/Shared Object/Driver/README</a:t>
            </a:r>
          </a:p>
          <a:p>
            <a:pPr lvl="1"/>
            <a:r>
              <a:rPr lang="en-US" dirty="0" smtClean="0"/>
              <a:t>Does your code compile/run on Tesla?</a:t>
            </a:r>
          </a:p>
          <a:p>
            <a:pPr lvl="2"/>
            <a:r>
              <a:rPr lang="en-US" dirty="0" smtClean="0"/>
              <a:t>Is the code in your master branch of your repo the code you want me to grade?</a:t>
            </a:r>
          </a:p>
          <a:p>
            <a:pPr lvl="1"/>
            <a:r>
              <a:rPr lang="en-US" dirty="0" smtClean="0"/>
              <a:t>Are you attempting the Extra Credit (Frameworks)?</a:t>
            </a:r>
          </a:p>
          <a:p>
            <a:pPr lvl="2"/>
            <a:r>
              <a:rPr lang="en-US" dirty="0" smtClean="0"/>
              <a:t>If so you need to create the corresponding repository.</a:t>
            </a:r>
          </a:p>
        </p:txBody>
      </p:sp>
    </p:spTree>
    <p:extLst>
      <p:ext uri="{BB962C8B-B14F-4D97-AF65-F5344CB8AC3E}">
        <p14:creationId xmlns:p14="http://schemas.microsoft.com/office/powerpoint/2010/main" val="3867326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Abstract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u="sng" dirty="0" smtClean="0"/>
              <a:t>Pure Abstract Class</a:t>
            </a:r>
            <a:r>
              <a:rPr lang="en-US" dirty="0" smtClean="0"/>
              <a:t> is a class that contains all pure virtual methods.</a:t>
            </a:r>
          </a:p>
          <a:p>
            <a:pPr lvl="1"/>
            <a:r>
              <a:rPr lang="en-US" dirty="0" smtClean="0"/>
              <a:t>This is what we would typically refer to as an interface.</a:t>
            </a:r>
          </a:p>
          <a:p>
            <a:pPr lvl="1"/>
            <a:endParaRPr lang="en-US" dirty="0"/>
          </a:p>
          <a:p>
            <a:r>
              <a:rPr lang="en-US" dirty="0" smtClean="0"/>
              <a:t>What would happen if we do not implement a pure virtual function from a base class in a derived class?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8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exception</a:t>
            </a:r>
            <a:r>
              <a:rPr lang="en-US" dirty="0"/>
              <a:t> is any unusual event, </a:t>
            </a:r>
            <a:r>
              <a:rPr lang="en-US" dirty="0" smtClean="0"/>
              <a:t>erroneous </a:t>
            </a:r>
            <a:r>
              <a:rPr lang="en-US" dirty="0"/>
              <a:t>or not, detectable by either hardware or software, that may require special processing.</a:t>
            </a:r>
          </a:p>
          <a:p>
            <a:endParaRPr lang="en-US" dirty="0"/>
          </a:p>
          <a:p>
            <a:r>
              <a:rPr lang="en-US" dirty="0"/>
              <a:t>The special processing that may be required after detection of an exception is called </a:t>
            </a:r>
            <a:r>
              <a:rPr lang="en-US" b="1" u="sng" dirty="0"/>
              <a:t>exception handling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0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Levels of Exception Safety </a:t>
            </a:r>
          </a:p>
          <a:p>
            <a:pPr lvl="1"/>
            <a:r>
              <a:rPr lang="en-US" dirty="0" smtClean="0"/>
              <a:t>Strongest to Weakest</a:t>
            </a:r>
          </a:p>
          <a:p>
            <a:pPr lvl="1"/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en-US" dirty="0"/>
              <a:t>Failure Transparency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Strong </a:t>
            </a:r>
            <a:r>
              <a:rPr lang="en-US" dirty="0"/>
              <a:t>Exception Safety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Basic </a:t>
            </a:r>
            <a:r>
              <a:rPr lang="en-US" dirty="0"/>
              <a:t>Exception Safety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Minimum </a:t>
            </a:r>
            <a:r>
              <a:rPr lang="en-US" dirty="0"/>
              <a:t>Exception Safety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No </a:t>
            </a:r>
            <a:r>
              <a:rPr lang="en-US" dirty="0"/>
              <a:t>Exception Safety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587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We, as computer scientist and software engineers, like to make things as abstract or generic as possible.</a:t>
            </a:r>
          </a:p>
          <a:p>
            <a:pPr lvl="1"/>
            <a:r>
              <a:rPr lang="en-US" dirty="0" smtClean="0"/>
              <a:t>Why? </a:t>
            </a:r>
            <a:endParaRPr lang="en-US" dirty="0"/>
          </a:p>
          <a:p>
            <a:pPr lvl="2"/>
            <a:r>
              <a:rPr lang="en-US" dirty="0" smtClean="0"/>
              <a:t>If we make components generic we can provide much greater reuse than if they are concrete.</a:t>
            </a:r>
          </a:p>
          <a:p>
            <a:pPr lvl="2"/>
            <a:endParaRPr lang="en-US" dirty="0"/>
          </a:p>
          <a:p>
            <a:r>
              <a:rPr lang="en-US" dirty="0" smtClean="0"/>
              <a:t>Generic Programming:</a:t>
            </a:r>
          </a:p>
          <a:p>
            <a:pPr lvl="1"/>
            <a:r>
              <a:rPr lang="en-US" dirty="0"/>
              <a:t>The process of defining </a:t>
            </a:r>
            <a:r>
              <a:rPr lang="en-US" dirty="0" smtClean="0"/>
              <a:t>and implementing </a:t>
            </a:r>
            <a:r>
              <a:rPr lang="en-US" dirty="0"/>
              <a:t>functions/classes </a:t>
            </a:r>
            <a:r>
              <a:rPr lang="en-US" dirty="0" smtClean="0"/>
              <a:t>in terms </a:t>
            </a:r>
            <a:r>
              <a:rPr lang="en-US" dirty="0"/>
              <a:t>of generic </a:t>
            </a:r>
            <a:r>
              <a:rPr lang="en-US" dirty="0" smtClean="0"/>
              <a:t>types.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4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Let’s look at the general definition of a template.</a:t>
            </a:r>
          </a:p>
          <a:p>
            <a:pPr lvl="1"/>
            <a:r>
              <a:rPr lang="en-US" dirty="0" smtClean="0"/>
              <a:t>Nothing more than a blueprint that is not specific to a particular situation.</a:t>
            </a:r>
          </a:p>
          <a:p>
            <a:pPr lvl="2"/>
            <a:r>
              <a:rPr lang="en-US" dirty="0" smtClean="0"/>
              <a:t>Write once and apply over and over (with slight modification for use).</a:t>
            </a:r>
          </a:p>
          <a:p>
            <a:pPr lvl="2"/>
            <a:endParaRPr lang="en-US" dirty="0"/>
          </a:p>
          <a:p>
            <a:r>
              <a:rPr lang="en-US" dirty="0" smtClean="0"/>
              <a:t>In software terms:</a:t>
            </a:r>
          </a:p>
          <a:p>
            <a:pPr lvl="1"/>
            <a:r>
              <a:rPr lang="en-US" dirty="0" smtClean="0"/>
              <a:t>A template is nothing more than a “blueprint” for creating a generic function or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83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</a:t>
            </a:r>
            <a:r>
              <a:rPr lang="en-US" dirty="0"/>
              <a:t>Type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How do we allow for type inference in C++ templates?</a:t>
            </a:r>
          </a:p>
          <a:p>
            <a:pPr lvl="1"/>
            <a:r>
              <a:rPr lang="en-US" dirty="0" smtClean="0"/>
              <a:t>C++11 Standard</a:t>
            </a:r>
          </a:p>
          <a:p>
            <a:pPr lvl="1"/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compiler can infer the type of a variable at the point of </a:t>
            </a:r>
            <a:r>
              <a:rPr lang="en-US" dirty="0" smtClean="0"/>
              <a:t>declaration you can use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dirty="0" smtClean="0"/>
              <a:t> instead of the type name.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x = 4; </a:t>
            </a:r>
            <a:r>
              <a:rPr lang="en-US" dirty="0" smtClean="0"/>
              <a:t>		VS.	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4;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Benefit:</a:t>
            </a:r>
          </a:p>
          <a:p>
            <a:pPr lvl="1"/>
            <a:r>
              <a:rPr lang="en-US" dirty="0" smtClean="0"/>
              <a:t>Cleaner, more readable, code.</a:t>
            </a:r>
          </a:p>
          <a:p>
            <a:pPr lvl="1"/>
            <a:endParaRPr lang="en-US" dirty="0"/>
          </a:p>
          <a:p>
            <a:r>
              <a:rPr lang="en-US" dirty="0" smtClean="0"/>
              <a:t>Consequence:</a:t>
            </a:r>
          </a:p>
          <a:p>
            <a:pPr lvl="1"/>
            <a:r>
              <a:rPr lang="en-US" dirty="0" smtClean="0"/>
              <a:t>More readable?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03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Namespaces allow you define the context in which names are </a:t>
            </a:r>
            <a:r>
              <a:rPr lang="en-US" dirty="0" smtClean="0"/>
              <a:t>defined.</a:t>
            </a:r>
          </a:p>
          <a:p>
            <a:endParaRPr lang="en-US" dirty="0"/>
          </a:p>
          <a:p>
            <a:r>
              <a:rPr lang="en-US" dirty="0" smtClean="0"/>
              <a:t>Essentially we are defining the scope in our program.</a:t>
            </a:r>
          </a:p>
          <a:p>
            <a:endParaRPr lang="en-US" dirty="0"/>
          </a:p>
          <a:p>
            <a:r>
              <a:rPr lang="en-US" dirty="0" smtClean="0"/>
              <a:t>So why is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 namespace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dirty="0" smtClean="0"/>
              <a:t>” a bad practice?</a:t>
            </a:r>
          </a:p>
          <a:p>
            <a:pPr lvl="1"/>
            <a:r>
              <a:rPr lang="en-US" dirty="0" smtClean="0"/>
              <a:t>We have suddenly made this namespace the global namespace – what happens if we call a function that is included in </a:t>
            </a:r>
            <a:r>
              <a:rPr lang="en-US" dirty="0" err="1" smtClean="0"/>
              <a:t>std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1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function/macro that allows you to test your code based upon a given condition.</a:t>
            </a:r>
          </a:p>
          <a:p>
            <a:pPr lvl="1"/>
            <a:r>
              <a:rPr lang="en-US" dirty="0" smtClean="0"/>
              <a:t>If that condition is satisfied the assertion passes.</a:t>
            </a:r>
          </a:p>
          <a:p>
            <a:pPr lvl="1"/>
            <a:r>
              <a:rPr lang="en-US" dirty="0" smtClean="0"/>
              <a:t>If the condition is not satisfied the assertion fails.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Potential Dangers?</a:t>
            </a:r>
          </a:p>
          <a:p>
            <a:pPr lvl="1"/>
            <a:r>
              <a:rPr lang="en-US" dirty="0" smtClean="0"/>
              <a:t>If the assertion fails it terminates the program – sometimes hard to decipher error.</a:t>
            </a:r>
          </a:p>
          <a:p>
            <a:pPr lvl="1"/>
            <a:r>
              <a:rPr lang="en-US" dirty="0" smtClean="0"/>
              <a:t>What if we leave the assertions in and go to release our code?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0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Pointer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variable that holds the address of another </a:t>
            </a:r>
            <a:r>
              <a:rPr lang="en-US" dirty="0" smtClean="0"/>
              <a:t>variable.</a:t>
            </a:r>
          </a:p>
          <a:p>
            <a:pPr lvl="1"/>
            <a:endParaRPr lang="en-US" dirty="0"/>
          </a:p>
          <a:p>
            <a:r>
              <a:rPr lang="en-US" dirty="0" smtClean="0"/>
              <a:t>Function Pointer</a:t>
            </a:r>
          </a:p>
          <a:p>
            <a:pPr lvl="1"/>
            <a:r>
              <a:rPr lang="en-US" dirty="0"/>
              <a:t>A variable that holds the address of </a:t>
            </a:r>
            <a:r>
              <a:rPr lang="en-US" dirty="0" smtClean="0"/>
              <a:t>a function.</a:t>
            </a:r>
          </a:p>
          <a:p>
            <a:pPr lvl="1"/>
            <a:endParaRPr lang="en-US" dirty="0"/>
          </a:p>
          <a:p>
            <a:r>
              <a:rPr lang="en-US" dirty="0" smtClean="0"/>
              <a:t>In C++ this is </a:t>
            </a:r>
            <a:r>
              <a:rPr lang="en-US" dirty="0"/>
              <a:t>one method for achieving dynamic dispatching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Dynamic dispatching is the </a:t>
            </a:r>
            <a:r>
              <a:rPr lang="en-US" dirty="0"/>
              <a:t>process of selecting which implementation of a polymorphic </a:t>
            </a:r>
            <a:r>
              <a:rPr lang="en-US" dirty="0" smtClean="0"/>
              <a:t>operation to </a:t>
            </a:r>
            <a:r>
              <a:rPr lang="en-US" dirty="0"/>
              <a:t>call at </a:t>
            </a:r>
            <a:r>
              <a:rPr lang="en-US" dirty="0" smtClean="0"/>
              <a:t>run-time.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50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Functors</a:t>
            </a:r>
            <a:r>
              <a:rPr lang="en-US" dirty="0" smtClean="0"/>
              <a:t> are an object </a:t>
            </a:r>
            <a:r>
              <a:rPr lang="en-US" dirty="0"/>
              <a:t>of a class type that implements the </a:t>
            </a:r>
            <a:r>
              <a:rPr lang="en-US" dirty="0" smtClean="0"/>
              <a:t>function-call operator</a:t>
            </a:r>
            <a:r>
              <a:rPr lang="en-US" dirty="0"/>
              <a:t>, allowing the object to be used within expressions using the </a:t>
            </a:r>
            <a:r>
              <a:rPr lang="en-US" dirty="0" smtClean="0"/>
              <a:t>same syntax </a:t>
            </a:r>
            <a:r>
              <a:rPr lang="en-US" dirty="0"/>
              <a:t>as a function call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Functors</a:t>
            </a:r>
            <a:r>
              <a:rPr lang="en-US" dirty="0"/>
              <a:t> are </a:t>
            </a:r>
            <a:r>
              <a:rPr lang="en-US" dirty="0" err="1"/>
              <a:t>stateful</a:t>
            </a:r>
            <a:r>
              <a:rPr lang="en-US" dirty="0"/>
              <a:t> objects, being able to contain their own data values </a:t>
            </a:r>
            <a:r>
              <a:rPr lang="en-US" dirty="0" smtClean="0"/>
              <a:t>and allowing </a:t>
            </a:r>
            <a:r>
              <a:rPr lang="en-US" dirty="0"/>
              <a:t>the programmer to emulate </a:t>
            </a:r>
            <a:r>
              <a:rPr lang="en-US" u="sng" dirty="0"/>
              <a:t>closures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373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Date:</a:t>
            </a:r>
          </a:p>
          <a:p>
            <a:pPr lvl="1"/>
            <a:r>
              <a:rPr lang="en-US" dirty="0" smtClean="0"/>
              <a:t>December 15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</a:p>
          <a:p>
            <a:pPr lvl="1"/>
            <a:endParaRPr lang="en-US" dirty="0"/>
          </a:p>
          <a:p>
            <a:r>
              <a:rPr lang="en-US" dirty="0" smtClean="0"/>
              <a:t>Time:</a:t>
            </a:r>
          </a:p>
          <a:p>
            <a:pPr lvl="1"/>
            <a:r>
              <a:rPr lang="en-US" dirty="0" smtClean="0"/>
              <a:t>10:30 </a:t>
            </a:r>
            <a:r>
              <a:rPr lang="en-US" dirty="0"/>
              <a:t>AM – 12:30 </a:t>
            </a:r>
            <a:r>
              <a:rPr lang="en-US" dirty="0" smtClean="0"/>
              <a:t>PM</a:t>
            </a:r>
          </a:p>
          <a:p>
            <a:pPr lvl="1"/>
            <a:endParaRPr lang="en-US" dirty="0"/>
          </a:p>
          <a:p>
            <a:r>
              <a:rPr lang="en-US" dirty="0" smtClean="0"/>
              <a:t>Location:</a:t>
            </a:r>
          </a:p>
          <a:p>
            <a:pPr lvl="1"/>
            <a:r>
              <a:rPr lang="en-US" dirty="0" smtClean="0"/>
              <a:t>LD 004</a:t>
            </a:r>
          </a:p>
          <a:p>
            <a:pPr lvl="1"/>
            <a:endParaRPr lang="en-US" dirty="0"/>
          </a:p>
          <a:p>
            <a:r>
              <a:rPr lang="en-US" dirty="0" smtClean="0"/>
              <a:t>Format:</a:t>
            </a:r>
          </a:p>
          <a:p>
            <a:pPr lvl="1"/>
            <a:r>
              <a:rPr lang="en-US" dirty="0" smtClean="0"/>
              <a:t>True/False (10) – 20 Points</a:t>
            </a:r>
          </a:p>
          <a:p>
            <a:pPr lvl="1"/>
            <a:r>
              <a:rPr lang="en-US" dirty="0" smtClean="0"/>
              <a:t>Short Answer (8) – 80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11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do we use </a:t>
            </a:r>
            <a:r>
              <a:rPr lang="en-US" dirty="0" err="1" smtClean="0"/>
              <a:t>functors</a:t>
            </a:r>
            <a:r>
              <a:rPr lang="en-US" dirty="0" smtClean="0"/>
              <a:t> in C++?</a:t>
            </a:r>
          </a:p>
          <a:p>
            <a:pPr lvl="1"/>
            <a:r>
              <a:rPr lang="en-US" dirty="0" smtClean="0"/>
              <a:t>We must overload the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 smtClean="0"/>
              <a:t> operator – aka the function call operator.</a:t>
            </a:r>
          </a:p>
          <a:p>
            <a:pPr lvl="2"/>
            <a:r>
              <a:rPr lang="en-US" dirty="0" smtClean="0"/>
              <a:t>This is one of the most flexible operator overloads possible.</a:t>
            </a:r>
          </a:p>
          <a:p>
            <a:pPr lvl="1"/>
            <a:endParaRPr lang="en-US" dirty="0"/>
          </a:p>
          <a:p>
            <a:pPr marL="621792" indent="-457200"/>
            <a:r>
              <a:rPr lang="en-US" dirty="0" smtClean="0"/>
              <a:t>Wait…but what is a closure?</a:t>
            </a:r>
          </a:p>
          <a:p>
            <a:pPr marL="914400" lvl="1" indent="-457200"/>
            <a:r>
              <a:rPr lang="en-US" dirty="0" smtClean="0"/>
              <a:t>Let’s consult our good friend Theory of Programming Languages…</a:t>
            </a:r>
          </a:p>
          <a:p>
            <a:pPr marL="914400" lvl="1" indent="-457200"/>
            <a:endParaRPr lang="en-US" dirty="0"/>
          </a:p>
          <a:p>
            <a:pPr marL="621792" indent="-457200"/>
            <a:r>
              <a:rPr lang="en-US" dirty="0" smtClean="0"/>
              <a:t>Similar to Lambda Functions</a:t>
            </a:r>
          </a:p>
          <a:p>
            <a:pPr marL="914400" lvl="1" indent="-457200"/>
            <a:r>
              <a:rPr lang="en-US" dirty="0" smtClean="0"/>
              <a:t>C++11</a:t>
            </a:r>
          </a:p>
          <a:p>
            <a:pPr marL="914400" lvl="1" indent="-457200"/>
            <a:endParaRPr lang="en-US" dirty="0" smtClean="0"/>
          </a:p>
          <a:p>
            <a:pPr marL="16459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7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Rotten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Four Symptoms of Rotten Design:</a:t>
            </a:r>
          </a:p>
          <a:p>
            <a:pPr lvl="1"/>
            <a:r>
              <a:rPr lang="en-US" dirty="0" smtClean="0"/>
              <a:t>Rigidity</a:t>
            </a:r>
          </a:p>
          <a:p>
            <a:pPr lvl="1"/>
            <a:r>
              <a:rPr lang="en-US" dirty="0" smtClean="0"/>
              <a:t>Fragility</a:t>
            </a:r>
          </a:p>
          <a:p>
            <a:pPr lvl="1"/>
            <a:r>
              <a:rPr lang="en-US" dirty="0" smtClean="0"/>
              <a:t>Immobility</a:t>
            </a:r>
          </a:p>
          <a:p>
            <a:pPr lvl="1"/>
            <a:r>
              <a:rPr lang="en-US" dirty="0" smtClean="0"/>
              <a:t>Viscosity</a:t>
            </a:r>
          </a:p>
          <a:p>
            <a:pPr lvl="1"/>
            <a:endParaRPr lang="en-US" dirty="0"/>
          </a:p>
          <a:p>
            <a:r>
              <a:rPr lang="en-US" dirty="0" smtClean="0"/>
              <a:t>Each of these symptoms is related to one another – but it may not always be clear.</a:t>
            </a:r>
          </a:p>
          <a:p>
            <a:pPr lvl="1"/>
            <a:r>
              <a:rPr lang="en-US" dirty="0" smtClean="0"/>
              <a:t>It is our job, as software engineers, to be able to identify these and handle them accordingly.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68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Rotten Design – Two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Active Rot</a:t>
            </a:r>
          </a:p>
          <a:p>
            <a:pPr lvl="1"/>
            <a:r>
              <a:rPr lang="en-US" dirty="0" smtClean="0"/>
              <a:t>Continuous changes in the code.</a:t>
            </a:r>
          </a:p>
          <a:p>
            <a:pPr lvl="2"/>
            <a:r>
              <a:rPr lang="en-US" dirty="0" smtClean="0"/>
              <a:t>Lose integrity over time.</a:t>
            </a:r>
          </a:p>
          <a:p>
            <a:pPr lvl="2"/>
            <a:r>
              <a:rPr lang="en-US" dirty="0" smtClean="0"/>
              <a:t>New Requirements = New Bugs</a:t>
            </a:r>
          </a:p>
          <a:p>
            <a:endParaRPr lang="en-US" dirty="0"/>
          </a:p>
          <a:p>
            <a:r>
              <a:rPr lang="en-US" dirty="0" smtClean="0"/>
              <a:t>Dormant Rot</a:t>
            </a:r>
          </a:p>
          <a:p>
            <a:pPr lvl="1"/>
            <a:r>
              <a:rPr lang="en-US" dirty="0" smtClean="0"/>
              <a:t>Unused software the primary cause.</a:t>
            </a:r>
          </a:p>
          <a:p>
            <a:pPr lvl="2"/>
            <a:r>
              <a:rPr lang="en-US" dirty="0" smtClean="0"/>
              <a:t>Possibly from a failed implementation.</a:t>
            </a:r>
          </a:p>
          <a:p>
            <a:pPr lvl="2"/>
            <a:r>
              <a:rPr lang="en-US" dirty="0" smtClean="0"/>
              <a:t>Customer changed their mind.</a:t>
            </a:r>
          </a:p>
          <a:p>
            <a:pPr lvl="2"/>
            <a:r>
              <a:rPr lang="en-US" dirty="0" smtClean="0"/>
              <a:t>Found a better way but did not clean up after ourselves.</a:t>
            </a:r>
          </a:p>
          <a:p>
            <a:pPr lvl="2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327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Open Closed Principle (OCP)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/>
              <a:t>A module should be open for extension but closed for modification</a:t>
            </a:r>
            <a:r>
              <a:rPr lang="en-US" i="1" dirty="0" smtClean="0"/>
              <a:t>.”</a:t>
            </a:r>
            <a:endParaRPr lang="en-US" dirty="0" smtClean="0"/>
          </a:p>
          <a:p>
            <a:pPr marL="118872" indent="0" algn="r">
              <a:buNone/>
            </a:pPr>
            <a:r>
              <a:rPr lang="en-US" i="1" dirty="0" smtClean="0"/>
              <a:t>-Bertrand Meyer</a:t>
            </a:r>
          </a:p>
          <a:p>
            <a:pPr marL="118872" indent="0" algn="r">
              <a:buNone/>
            </a:pPr>
            <a:endParaRPr lang="en-US" i="1" dirty="0"/>
          </a:p>
          <a:p>
            <a:r>
              <a:rPr lang="en-US" dirty="0" smtClean="0"/>
              <a:t>What does this mean?</a:t>
            </a:r>
          </a:p>
          <a:p>
            <a:pPr lvl="1"/>
            <a:r>
              <a:rPr lang="en-US" dirty="0" smtClean="0"/>
              <a:t>We should design and write our code such that our various components can be reused without the need for modification.</a:t>
            </a:r>
          </a:p>
          <a:p>
            <a:pPr lvl="2"/>
            <a:r>
              <a:rPr lang="en-US" dirty="0" smtClean="0"/>
              <a:t>Change the behavior and not the source code.</a:t>
            </a:r>
          </a:p>
        </p:txBody>
      </p:sp>
    </p:spTree>
    <p:extLst>
      <p:ext uri="{BB962C8B-B14F-4D97-AF65-F5344CB8AC3E}">
        <p14:creationId xmlns:p14="http://schemas.microsoft.com/office/powerpoint/2010/main" val="332299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Liskov </a:t>
            </a:r>
            <a:r>
              <a:rPr lang="en-US" dirty="0"/>
              <a:t>Substitution </a:t>
            </a:r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i="1" dirty="0"/>
              <a:t>Subclasses should be substitutable for their base classes</a:t>
            </a:r>
            <a:r>
              <a:rPr lang="en-US" i="1" dirty="0" smtClean="0"/>
              <a:t>.”</a:t>
            </a:r>
          </a:p>
          <a:p>
            <a:pPr marL="457200" lvl="1" indent="0" algn="r">
              <a:buNone/>
            </a:pPr>
            <a:r>
              <a:rPr lang="en-US" i="1" dirty="0"/>
              <a:t>-Barbara </a:t>
            </a:r>
            <a:r>
              <a:rPr lang="en-US" i="1" dirty="0" smtClean="0"/>
              <a:t>Liskov</a:t>
            </a:r>
          </a:p>
          <a:p>
            <a:pPr marL="457200" lvl="1" indent="0" algn="r">
              <a:buNone/>
            </a:pPr>
            <a:endParaRPr lang="en-US" i="1" dirty="0"/>
          </a:p>
          <a:p>
            <a:r>
              <a:rPr lang="en-US" dirty="0"/>
              <a:t>Derived </a:t>
            </a:r>
            <a:r>
              <a:rPr lang="en-US" dirty="0" smtClean="0"/>
              <a:t>classes (child) </a:t>
            </a:r>
            <a:r>
              <a:rPr lang="en-US" dirty="0"/>
              <a:t>should </a:t>
            </a:r>
            <a:r>
              <a:rPr lang="en-US" dirty="0" smtClean="0"/>
              <a:t>be substitutable </a:t>
            </a:r>
            <a:r>
              <a:rPr lang="en-US" dirty="0"/>
              <a:t>for their base </a:t>
            </a:r>
            <a:r>
              <a:rPr lang="en-US" dirty="0" smtClean="0"/>
              <a:t>classes (parent). </a:t>
            </a:r>
          </a:p>
          <a:p>
            <a:endParaRPr lang="en-US" dirty="0" smtClean="0"/>
          </a:p>
          <a:p>
            <a:r>
              <a:rPr lang="en-US" dirty="0" smtClean="0"/>
              <a:t>Something that uses a </a:t>
            </a:r>
            <a:r>
              <a:rPr lang="en-US" dirty="0"/>
              <a:t>base class should continue </a:t>
            </a:r>
            <a:r>
              <a:rPr lang="en-US" dirty="0" smtClean="0"/>
              <a:t>to function </a:t>
            </a:r>
            <a:r>
              <a:rPr lang="en-US" dirty="0"/>
              <a:t>properly if a derivative of that base class is passed to it.</a:t>
            </a:r>
          </a:p>
        </p:txBody>
      </p:sp>
    </p:spTree>
    <p:extLst>
      <p:ext uri="{BB962C8B-B14F-4D97-AF65-F5344CB8AC3E}">
        <p14:creationId xmlns:p14="http://schemas.microsoft.com/office/powerpoint/2010/main" val="179080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Dependency </a:t>
            </a:r>
            <a:r>
              <a:rPr lang="en-US" dirty="0"/>
              <a:t>Inversion </a:t>
            </a:r>
            <a:r>
              <a:rPr lang="en-US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Depend upon Abstractions. </a:t>
            </a:r>
            <a:endParaRPr lang="en-US" dirty="0" smtClean="0"/>
          </a:p>
          <a:p>
            <a:pPr lvl="1"/>
            <a:r>
              <a:rPr lang="en-US" dirty="0" smtClean="0"/>
              <a:t>Do </a:t>
            </a:r>
            <a:r>
              <a:rPr lang="en-US" dirty="0"/>
              <a:t>not depend upon concretions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 </a:t>
            </a:r>
            <a:r>
              <a:rPr lang="en-US" dirty="0" smtClean="0"/>
              <a:t>principle </a:t>
            </a:r>
            <a:r>
              <a:rPr lang="en-US" dirty="0"/>
              <a:t>of depending upon interfaces or </a:t>
            </a:r>
            <a:r>
              <a:rPr lang="en-US" dirty="0" smtClean="0"/>
              <a:t>abstractions, </a:t>
            </a:r>
            <a:r>
              <a:rPr lang="en-US" dirty="0"/>
              <a:t>rather than upon concrete </a:t>
            </a:r>
            <a:r>
              <a:rPr lang="en-US" dirty="0" smtClean="0"/>
              <a:t>implementations.</a:t>
            </a:r>
          </a:p>
          <a:p>
            <a:pPr lvl="1"/>
            <a:r>
              <a:rPr lang="en-US" dirty="0" smtClean="0"/>
              <a:t>Core principles of OO Design</a:t>
            </a:r>
          </a:p>
          <a:p>
            <a:pPr lvl="1"/>
            <a:endParaRPr lang="en-US" dirty="0"/>
          </a:p>
          <a:p>
            <a:r>
              <a:rPr lang="en-US" dirty="0" smtClean="0"/>
              <a:t>Never target a concrete class – always use an abstraction.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70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Segregation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principle states:</a:t>
            </a:r>
          </a:p>
          <a:p>
            <a:pPr lvl="1"/>
            <a:r>
              <a:rPr lang="en-US" dirty="0"/>
              <a:t>Many client specific interfaces are better than one general purpose </a:t>
            </a:r>
            <a:r>
              <a:rPr lang="en-US" dirty="0" smtClean="0"/>
              <a:t>interface.</a:t>
            </a:r>
          </a:p>
          <a:p>
            <a:pPr lvl="1"/>
            <a:endParaRPr lang="en-US" dirty="0"/>
          </a:p>
          <a:p>
            <a:r>
              <a:rPr lang="en-US" dirty="0" smtClean="0"/>
              <a:t>What does this mean?</a:t>
            </a:r>
          </a:p>
          <a:p>
            <a:pPr lvl="1"/>
            <a:r>
              <a:rPr lang="en-US" dirty="0"/>
              <a:t>If you have a class that has several </a:t>
            </a:r>
            <a:r>
              <a:rPr lang="en-US" dirty="0" smtClean="0"/>
              <a:t>clients, rather </a:t>
            </a:r>
            <a:r>
              <a:rPr lang="en-US" dirty="0"/>
              <a:t>than loading the class with all the methods that the clients need, </a:t>
            </a:r>
            <a:r>
              <a:rPr lang="en-US" dirty="0" smtClean="0"/>
              <a:t>create specific </a:t>
            </a:r>
            <a:r>
              <a:rPr lang="en-US" dirty="0"/>
              <a:t>interfaces for each client and multiply inherit them into the class.</a:t>
            </a:r>
          </a:p>
        </p:txBody>
      </p:sp>
    </p:spTree>
    <p:extLst>
      <p:ext uri="{BB962C8B-B14F-4D97-AF65-F5344CB8AC3E}">
        <p14:creationId xmlns:p14="http://schemas.microsoft.com/office/powerpoint/2010/main" val="4065420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Principles of Package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Three Key Principles:</a:t>
            </a:r>
          </a:p>
          <a:p>
            <a:pPr lvl="1"/>
            <a:r>
              <a:rPr lang="en-US" dirty="0" smtClean="0"/>
              <a:t>Release </a:t>
            </a:r>
            <a:r>
              <a:rPr lang="en-US" dirty="0"/>
              <a:t>Reuse Equivalency </a:t>
            </a:r>
            <a:r>
              <a:rPr lang="en-US" dirty="0" smtClean="0"/>
              <a:t>Principle</a:t>
            </a:r>
          </a:p>
          <a:p>
            <a:pPr lvl="1"/>
            <a:r>
              <a:rPr lang="en-US" dirty="0"/>
              <a:t>Common Closure </a:t>
            </a:r>
            <a:r>
              <a:rPr lang="en-US" dirty="0" smtClean="0"/>
              <a:t>Principle</a:t>
            </a:r>
          </a:p>
          <a:p>
            <a:pPr lvl="1"/>
            <a:r>
              <a:rPr lang="en-US" dirty="0"/>
              <a:t>Common Reuse </a:t>
            </a:r>
            <a:r>
              <a:rPr lang="en-US" dirty="0" smtClean="0"/>
              <a:t>Principle</a:t>
            </a:r>
          </a:p>
          <a:p>
            <a:pPr lvl="1"/>
            <a:endParaRPr lang="en-US" dirty="0"/>
          </a:p>
          <a:p>
            <a:r>
              <a:rPr lang="en-US" dirty="0" smtClean="0"/>
              <a:t>What do these three principles provide us when constructing software systems?</a:t>
            </a:r>
          </a:p>
          <a:p>
            <a:endParaRPr lang="en-US" dirty="0" smtClean="0"/>
          </a:p>
          <a:p>
            <a:r>
              <a:rPr lang="en-US" dirty="0" smtClean="0"/>
              <a:t>What are the benefits of using each principle – and can they be used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59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Coupling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Principles:</a:t>
            </a:r>
          </a:p>
          <a:p>
            <a:pPr lvl="1"/>
            <a:r>
              <a:rPr lang="en-US" dirty="0"/>
              <a:t>Acyclic Dependencies </a:t>
            </a:r>
            <a:r>
              <a:rPr lang="en-US" dirty="0" smtClean="0"/>
              <a:t>Principle</a:t>
            </a:r>
          </a:p>
          <a:p>
            <a:pPr lvl="1"/>
            <a:r>
              <a:rPr lang="en-US" dirty="0"/>
              <a:t>Stable Dependencies </a:t>
            </a:r>
            <a:r>
              <a:rPr lang="en-US" dirty="0" smtClean="0"/>
              <a:t>Principle</a:t>
            </a:r>
          </a:p>
          <a:p>
            <a:pPr lvl="1"/>
            <a:r>
              <a:rPr lang="en-US" dirty="0"/>
              <a:t>Stable Abstractions </a:t>
            </a:r>
            <a:r>
              <a:rPr lang="en-US" dirty="0" smtClean="0"/>
              <a:t>Principle</a:t>
            </a:r>
          </a:p>
          <a:p>
            <a:pPr lvl="1"/>
            <a:endParaRPr lang="en-US" dirty="0"/>
          </a:p>
          <a:p>
            <a:r>
              <a:rPr lang="en-US" dirty="0" smtClean="0"/>
              <a:t>The key is to focus on the communication between the various components.</a:t>
            </a:r>
          </a:p>
          <a:p>
            <a:pPr lvl="1"/>
            <a:r>
              <a:rPr lang="en-US" dirty="0" smtClean="0"/>
              <a:t>Don’t force something if it isn’t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9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Coupling?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Coupling between classes is nothing but dependency of one </a:t>
            </a:r>
            <a:r>
              <a:rPr lang="en-US" sz="2800" dirty="0" smtClean="0"/>
              <a:t>class on </a:t>
            </a:r>
            <a:r>
              <a:rPr lang="en-US" sz="2800" dirty="0"/>
              <a:t>another </a:t>
            </a:r>
            <a:r>
              <a:rPr lang="en-US" sz="2800" dirty="0" smtClean="0"/>
              <a:t>class.</a:t>
            </a:r>
          </a:p>
          <a:p>
            <a:endParaRPr lang="en-US" sz="2800" dirty="0"/>
          </a:p>
          <a:p>
            <a:r>
              <a:rPr lang="en-US" sz="2800" dirty="0" smtClean="0"/>
              <a:t>Coupling </a:t>
            </a:r>
            <a:r>
              <a:rPr lang="en-US" sz="2800" dirty="0"/>
              <a:t>is one of the factors to consider in improving a </a:t>
            </a:r>
            <a:r>
              <a:rPr lang="en-US" sz="2800" dirty="0" smtClean="0"/>
              <a:t>design.</a:t>
            </a:r>
          </a:p>
          <a:p>
            <a:endParaRPr lang="en-US" sz="2800" dirty="0"/>
          </a:p>
          <a:p>
            <a:r>
              <a:rPr lang="en-US" sz="2800" dirty="0" smtClean="0"/>
              <a:t>Measures </a:t>
            </a:r>
            <a:r>
              <a:rPr lang="en-US" sz="2800" dirty="0"/>
              <a:t>the strength of all relationships between functional </a:t>
            </a:r>
            <a:r>
              <a:rPr lang="en-US" sz="2800" dirty="0" smtClean="0"/>
              <a:t>units.</a:t>
            </a:r>
          </a:p>
          <a:p>
            <a:endParaRPr lang="en-US" sz="2800" dirty="0"/>
          </a:p>
          <a:p>
            <a:r>
              <a:rPr lang="en-US" sz="2800" dirty="0" smtClean="0"/>
              <a:t>Tied closely with cohesion (Low </a:t>
            </a:r>
            <a:r>
              <a:rPr lang="en-US" sz="2800" dirty="0" smtClean="0">
                <a:sym typeface="Wingdings" panose="05000000000000000000" pitchFamily="2" charset="2"/>
              </a:rPr>
              <a:t> High).</a:t>
            </a:r>
            <a:endParaRPr lang="en-US" sz="2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779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2971800"/>
            <a:ext cx="8077200" cy="1673352"/>
          </a:xfrm>
        </p:spPr>
        <p:txBody>
          <a:bodyPr/>
          <a:lstStyle/>
          <a:p>
            <a:pPr algn="ctr"/>
            <a:r>
              <a:rPr lang="en-US" dirty="0" smtClean="0"/>
              <a:t>Final Exam Review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82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Role:</a:t>
            </a:r>
          </a:p>
          <a:p>
            <a:pPr lvl="1"/>
            <a:r>
              <a:rPr lang="en-US" dirty="0" smtClean="0"/>
              <a:t>Command Objects = Black Box</a:t>
            </a:r>
          </a:p>
          <a:p>
            <a:pPr lvl="2"/>
            <a:r>
              <a:rPr lang="en-US" dirty="0" smtClean="0"/>
              <a:t>Execute method is known to be available but no information regarding the specific logic is known.</a:t>
            </a:r>
          </a:p>
          <a:p>
            <a:pPr lvl="2"/>
            <a:endParaRPr lang="en-US" dirty="0"/>
          </a:p>
          <a:p>
            <a:r>
              <a:rPr lang="en-US" dirty="0" smtClean="0"/>
              <a:t>Commonly Found:</a:t>
            </a:r>
          </a:p>
          <a:p>
            <a:pPr lvl="1"/>
            <a:r>
              <a:rPr lang="en-US" dirty="0" smtClean="0"/>
              <a:t>GUI’s</a:t>
            </a:r>
          </a:p>
          <a:p>
            <a:pPr lvl="2"/>
            <a:r>
              <a:rPr lang="en-US" dirty="0" smtClean="0"/>
              <a:t>Menu Bars</a:t>
            </a:r>
          </a:p>
          <a:p>
            <a:pPr lvl="2"/>
            <a:r>
              <a:rPr lang="en-US" dirty="0" smtClean="0"/>
              <a:t>Progress Bars</a:t>
            </a:r>
          </a:p>
          <a:p>
            <a:pPr lvl="1"/>
            <a:r>
              <a:rPr lang="en-US" dirty="0" smtClean="0"/>
              <a:t>Parallel Processing</a:t>
            </a:r>
          </a:p>
          <a:p>
            <a:pPr lvl="1"/>
            <a:r>
              <a:rPr lang="en-US" dirty="0" smtClean="0"/>
              <a:t>Event-based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30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315200" cy="478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932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Classification:</a:t>
            </a:r>
          </a:p>
          <a:p>
            <a:pPr lvl="1"/>
            <a:r>
              <a:rPr lang="en-US" dirty="0" smtClean="0"/>
              <a:t>Creational Design Pattern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Hide the implementation details from the client.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Provide </a:t>
            </a:r>
            <a:r>
              <a:rPr lang="en-US" dirty="0"/>
              <a:t>an interface for creating families of related or dependent objects without specifying their concrete classes.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656681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558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 Pattern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2602"/>
            <a:ext cx="8229600" cy="397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308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Factory vs.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Factory Method pattern creates objects from a particular base.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approach makes use of </a:t>
            </a:r>
            <a:r>
              <a:rPr lang="en-US" dirty="0" smtClean="0"/>
              <a:t>inheritance.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Abstract Factory pattern creates a factory that creates other factories.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approach makes use of composition. </a:t>
            </a:r>
          </a:p>
          <a:p>
            <a:endParaRPr lang="en-US" dirty="0"/>
          </a:p>
          <a:p>
            <a:r>
              <a:rPr lang="en-US" dirty="0" smtClean="0"/>
              <a:t>Assignment </a:t>
            </a:r>
            <a:r>
              <a:rPr lang="en-US" dirty="0"/>
              <a:t>4 we are going to be using a Tree rather than a </a:t>
            </a:r>
            <a:r>
              <a:rPr lang="en-US" dirty="0" smtClean="0"/>
              <a:t>Stack.</a:t>
            </a:r>
          </a:p>
          <a:p>
            <a:pPr lvl="1"/>
            <a:r>
              <a:rPr lang="en-US" dirty="0" smtClean="0"/>
              <a:t>Instead </a:t>
            </a:r>
            <a:r>
              <a:rPr lang="en-US" dirty="0"/>
              <a:t>of having to do a complete re-write we can simply reuse our existing Factory that can create a Stack Factory…and a Tree Factory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79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Structural Pattern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We need a way to treat “things” differently even if they appear to be used in the same way.</a:t>
            </a:r>
          </a:p>
          <a:p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Compose objects into tree structures to represent the part-whole hierarchies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863" y="1773238"/>
            <a:ext cx="3903273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36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Compose objects into tree structures </a:t>
            </a:r>
            <a:r>
              <a:rPr lang="en-US" dirty="0" smtClean="0"/>
              <a:t>to represent </a:t>
            </a:r>
            <a:r>
              <a:rPr lang="en-US" dirty="0"/>
              <a:t>part-whole hierarchies.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Composite lets </a:t>
            </a:r>
            <a:r>
              <a:rPr lang="en-US" dirty="0"/>
              <a:t>clients treat individual objects </a:t>
            </a:r>
            <a:r>
              <a:rPr lang="en-US" dirty="0" smtClean="0"/>
              <a:t>and composition </a:t>
            </a:r>
            <a:r>
              <a:rPr lang="en-US" dirty="0"/>
              <a:t>of objects </a:t>
            </a:r>
            <a:r>
              <a:rPr lang="en-US" dirty="0" smtClean="0"/>
              <a:t>uniformly.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32787"/>
            <a:ext cx="4038600" cy="290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31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Builder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Creational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Building a complex object but want to shield the client from the complexity.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Separate how we construct a </a:t>
            </a:r>
            <a:r>
              <a:rPr lang="en-US" dirty="0"/>
              <a:t>complex object from its representation</a:t>
            </a:r>
            <a:r>
              <a:rPr lang="en-US" dirty="0" smtClean="0"/>
              <a:t>. This shields the client.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49575"/>
            <a:ext cx="403860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5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Builder Pattern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4" y="2667000"/>
            <a:ext cx="6966396" cy="29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2877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Behavioral Pattern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/>
              <a:t>You </a:t>
            </a:r>
            <a:r>
              <a:rPr lang="en-US" dirty="0" smtClean="0"/>
              <a:t>want to </a:t>
            </a:r>
            <a:r>
              <a:rPr lang="en-US" dirty="0"/>
              <a:t>perform operations on a class </a:t>
            </a:r>
            <a:r>
              <a:rPr lang="en-US" dirty="0" smtClean="0"/>
              <a:t>without </a:t>
            </a:r>
            <a:r>
              <a:rPr lang="en-US" dirty="0"/>
              <a:t>having to modify the </a:t>
            </a:r>
            <a:r>
              <a:rPr lang="en-US" dirty="0" smtClean="0"/>
              <a:t>source.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Lets </a:t>
            </a:r>
            <a:r>
              <a:rPr lang="en-US" dirty="0"/>
              <a:t>you define a new operation without changing the classes of the elements on which it operates.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561431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06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Four Pillars of Object-Oriented Programming:</a:t>
            </a:r>
          </a:p>
          <a:p>
            <a:pPr lvl="1"/>
            <a:r>
              <a:rPr lang="en-US" sz="3200" dirty="0" smtClean="0"/>
              <a:t>Encapsulation</a:t>
            </a:r>
            <a:endParaRPr lang="en-US" sz="3200" dirty="0"/>
          </a:p>
          <a:p>
            <a:pPr lvl="1"/>
            <a:r>
              <a:rPr lang="en-US" sz="3200" dirty="0" smtClean="0"/>
              <a:t>Data Hiding</a:t>
            </a:r>
          </a:p>
          <a:p>
            <a:pPr lvl="1"/>
            <a:r>
              <a:rPr lang="en-US" sz="3200" dirty="0" smtClean="0"/>
              <a:t>Inheritance</a:t>
            </a:r>
            <a:endParaRPr lang="en-US" sz="3200" dirty="0"/>
          </a:p>
          <a:p>
            <a:pPr lvl="1"/>
            <a:r>
              <a:rPr lang="en-US" sz="3200" dirty="0" smtClean="0"/>
              <a:t>Polymorphism</a:t>
            </a:r>
            <a:endParaRPr lang="en-US" sz="3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3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14" y="1774825"/>
            <a:ext cx="3743371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216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 Dispatch</a:t>
            </a:r>
          </a:p>
          <a:p>
            <a:pPr lvl="1"/>
            <a:r>
              <a:rPr lang="en-US" dirty="0" smtClean="0"/>
              <a:t>The operation that gets executed depends on the kind of request and the types of the </a:t>
            </a:r>
            <a:r>
              <a:rPr lang="en-US" i="1" u="sng" dirty="0" smtClean="0"/>
              <a:t>two</a:t>
            </a:r>
            <a:r>
              <a:rPr lang="en-US" dirty="0" smtClean="0"/>
              <a:t> receives.</a:t>
            </a:r>
          </a:p>
          <a:p>
            <a:pPr lvl="2"/>
            <a:r>
              <a:rPr lang="en-US" dirty="0" smtClean="0"/>
              <a:t>Accept is an example as shown on the previous slide of a double dispatch operation.</a:t>
            </a:r>
          </a:p>
          <a:p>
            <a:pPr lvl="3"/>
            <a:r>
              <a:rPr lang="en-US" dirty="0" smtClean="0"/>
              <a:t>It depends on two types: the Visitor’s and the Element’s.</a:t>
            </a:r>
          </a:p>
          <a:p>
            <a:pPr lvl="3"/>
            <a:endParaRPr lang="en-US" dirty="0"/>
          </a:p>
          <a:p>
            <a:r>
              <a:rPr lang="en-US" dirty="0" smtClean="0"/>
              <a:t>Lets visitors request different operations on each class of element.</a:t>
            </a:r>
          </a:p>
          <a:p>
            <a:pPr lvl="1"/>
            <a:r>
              <a:rPr lang="en-US" dirty="0" smtClean="0"/>
              <a:t>Key aspect of the Visitor pattern!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90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Pattern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Pattern Classification</a:t>
            </a:r>
          </a:p>
          <a:p>
            <a:pPr lvl="1"/>
            <a:r>
              <a:rPr lang="en-US" dirty="0" smtClean="0"/>
              <a:t>Behavioral Pattern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/>
              <a:t>Need to "abstract" the traversal of </a:t>
            </a:r>
            <a:r>
              <a:rPr lang="en-US" dirty="0" smtClean="0"/>
              <a:t>different </a:t>
            </a:r>
            <a:r>
              <a:rPr lang="en-US" dirty="0"/>
              <a:t>data structures so that algorithms can be defined that are capable of interfacing with each transparently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Take </a:t>
            </a:r>
            <a:r>
              <a:rPr lang="en-US" dirty="0"/>
              <a:t>the responsibility for access and traversal out of the aggregate object and put it into an Iterator object that defines a standard traversal protocol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Generic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96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Pattern Intent:</a:t>
            </a:r>
          </a:p>
          <a:p>
            <a:pPr lvl="1"/>
            <a:r>
              <a:rPr lang="en-US" dirty="0"/>
              <a:t>Provide a way to access the elements of </a:t>
            </a:r>
            <a:r>
              <a:rPr lang="en-US" dirty="0" smtClean="0"/>
              <a:t>an aggregate </a:t>
            </a:r>
            <a:r>
              <a:rPr lang="en-US" dirty="0"/>
              <a:t>object sequentially </a:t>
            </a:r>
            <a:r>
              <a:rPr lang="en-US" dirty="0" smtClean="0"/>
              <a:t>without exposing </a:t>
            </a:r>
            <a:r>
              <a:rPr lang="en-US" dirty="0"/>
              <a:t>the underlying </a:t>
            </a:r>
            <a:r>
              <a:rPr lang="en-US" dirty="0" smtClean="0"/>
              <a:t>representation.</a:t>
            </a:r>
          </a:p>
          <a:p>
            <a:pPr lvl="1"/>
            <a:endParaRPr lang="en-US" dirty="0"/>
          </a:p>
          <a:p>
            <a:r>
              <a:rPr lang="en-US" dirty="0" smtClean="0"/>
              <a:t>Common Theme:</a:t>
            </a:r>
          </a:p>
          <a:p>
            <a:pPr lvl="1"/>
            <a:r>
              <a:rPr lang="en-US" dirty="0" smtClean="0"/>
              <a:t>Shield the complexity from the client.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13827"/>
            <a:ext cx="4038600" cy="234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829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Pattern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Structural Pattern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/>
              <a:t>Allow </a:t>
            </a:r>
            <a:r>
              <a:rPr lang="en-US" dirty="0" smtClean="0"/>
              <a:t>existing </a:t>
            </a:r>
            <a:r>
              <a:rPr lang="en-US" dirty="0"/>
              <a:t>classes work with </a:t>
            </a:r>
            <a:r>
              <a:rPr lang="en-US" dirty="0" smtClean="0"/>
              <a:t>other components without </a:t>
            </a:r>
            <a:r>
              <a:rPr lang="en-US" dirty="0"/>
              <a:t>modifying their source code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Allow </a:t>
            </a:r>
            <a:r>
              <a:rPr lang="en-US" dirty="0"/>
              <a:t>the interface of an existing class to be used as another </a:t>
            </a:r>
            <a:r>
              <a:rPr lang="en-US" dirty="0" smtClean="0"/>
              <a:t>interface.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942431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36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 Pattern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201"/>
            <a:ext cx="8229600" cy="357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709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Pattern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Structural Pattern</a:t>
            </a:r>
          </a:p>
          <a:p>
            <a:pPr lvl="2"/>
            <a:r>
              <a:rPr lang="en-US" dirty="0" smtClean="0"/>
              <a:t>GOF: pp. 207</a:t>
            </a:r>
          </a:p>
          <a:p>
            <a:pPr lvl="1"/>
            <a:endParaRPr lang="en-US" dirty="0"/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do not want to instantiate </a:t>
            </a:r>
            <a:r>
              <a:rPr lang="en-US" dirty="0" smtClean="0"/>
              <a:t>a complex object </a:t>
            </a:r>
            <a:r>
              <a:rPr lang="en-US" dirty="0"/>
              <a:t>unless </a:t>
            </a:r>
            <a:r>
              <a:rPr lang="en-US" dirty="0" smtClean="0"/>
              <a:t>they </a:t>
            </a:r>
            <a:r>
              <a:rPr lang="en-US" dirty="0"/>
              <a:t>are actually requested by the client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Provide a surrogate, as a go-between, in order to provide access to the object as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3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Pattern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11" y="2286000"/>
            <a:ext cx="7969389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944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façade is an </a:t>
            </a:r>
            <a:r>
              <a:rPr lang="en-US" dirty="0"/>
              <a:t>object that provides a simplified interface to a larger body of </a:t>
            </a:r>
            <a:r>
              <a:rPr lang="en-US" dirty="0" smtClean="0"/>
              <a:t>code.</a:t>
            </a:r>
          </a:p>
          <a:p>
            <a:pPr lvl="1"/>
            <a:r>
              <a:rPr lang="en-US" dirty="0" smtClean="0"/>
              <a:t>Architectural Façade </a:t>
            </a:r>
          </a:p>
          <a:p>
            <a:pPr lvl="2"/>
            <a:r>
              <a:rPr lang="en-US" dirty="0" smtClean="0"/>
              <a:t>“Front Facing”</a:t>
            </a:r>
          </a:p>
          <a:p>
            <a:pPr lvl="2"/>
            <a:endParaRPr lang="en-US" dirty="0"/>
          </a:p>
          <a:p>
            <a:r>
              <a:rPr lang="en-US" dirty="0" smtClean="0"/>
              <a:t>Pattern Classification:</a:t>
            </a:r>
          </a:p>
          <a:p>
            <a:pPr lvl="1"/>
            <a:r>
              <a:rPr lang="en-US" dirty="0" smtClean="0"/>
              <a:t>Structural Pattern</a:t>
            </a:r>
          </a:p>
          <a:p>
            <a:pPr lvl="2"/>
            <a:r>
              <a:rPr lang="en-US" dirty="0" smtClean="0"/>
              <a:t>GOF: pp. 185</a:t>
            </a:r>
          </a:p>
          <a:p>
            <a:endParaRPr lang="en-US" dirty="0"/>
          </a:p>
          <a:p>
            <a:r>
              <a:rPr lang="en-US" dirty="0" smtClean="0"/>
              <a:t>Defines </a:t>
            </a:r>
            <a:r>
              <a:rPr lang="en-US" dirty="0"/>
              <a:t>a higher-level interface that makes the subsystem easier to use.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2895600"/>
            <a:ext cx="4358640" cy="234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213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Façade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848600" cy="453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704112"/>
            <a:ext cx="388620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" dirty="0"/>
              <a:t>http://best-practice-software-engineering.ifs.tuwien.ac.at/patterns/facade.html</a:t>
            </a:r>
          </a:p>
        </p:txBody>
      </p:sp>
    </p:spTree>
    <p:extLst>
      <p:ext uri="{BB962C8B-B14F-4D97-AF65-F5344CB8AC3E}">
        <p14:creationId xmlns:p14="http://schemas.microsoft.com/office/powerpoint/2010/main" val="426609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does a pattern do?</a:t>
            </a:r>
          </a:p>
          <a:p>
            <a:pPr lvl="1"/>
            <a:r>
              <a:rPr lang="en-US" dirty="0" smtClean="0"/>
              <a:t>Documents a </a:t>
            </a:r>
            <a:r>
              <a:rPr lang="en-US" b="1" i="1" dirty="0" smtClean="0"/>
              <a:t>recurring</a:t>
            </a:r>
            <a:r>
              <a:rPr lang="en-US" dirty="0" smtClean="0"/>
              <a:t> problem/solution paring within a given context.</a:t>
            </a:r>
          </a:p>
          <a:p>
            <a:pPr lvl="1"/>
            <a:endParaRPr lang="en-US" dirty="0"/>
          </a:p>
          <a:p>
            <a:r>
              <a:rPr lang="en-US" dirty="0" smtClean="0"/>
              <a:t>Problem/Solution binding – how they are related.</a:t>
            </a:r>
          </a:p>
          <a:p>
            <a:endParaRPr lang="en-US" dirty="0"/>
          </a:p>
          <a:p>
            <a:r>
              <a:rPr lang="en-US" dirty="0" smtClean="0"/>
              <a:t>Recurrence is the key!</a:t>
            </a:r>
          </a:p>
          <a:p>
            <a:pPr lvl="1"/>
            <a:r>
              <a:rPr lang="en-US" dirty="0" smtClean="0"/>
              <a:t>Note the use of the word </a:t>
            </a:r>
            <a:r>
              <a:rPr lang="en-US" i="1" dirty="0" smtClean="0"/>
              <a:t>context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Patterns vs. Experience</a:t>
            </a:r>
          </a:p>
          <a:p>
            <a:pPr lvl="1"/>
            <a:r>
              <a:rPr lang="en-US" dirty="0" smtClean="0"/>
              <a:t>Documented &amp; Shared</a:t>
            </a:r>
          </a:p>
        </p:txBody>
      </p:sp>
    </p:spTree>
    <p:extLst>
      <p:ext uri="{BB962C8B-B14F-4D97-AF65-F5344CB8AC3E}">
        <p14:creationId xmlns:p14="http://schemas.microsoft.com/office/powerpoint/2010/main" val="3123419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</a:t>
            </a:r>
            <a:r>
              <a:rPr lang="en-US" dirty="0"/>
              <a:t>libraries allows you to create programs that can break down </a:t>
            </a:r>
            <a:r>
              <a:rPr lang="en-US" dirty="0" smtClean="0"/>
              <a:t>functions, classes, and components </a:t>
            </a:r>
            <a:r>
              <a:rPr lang="en-US" dirty="0"/>
              <a:t>into several different binary </a:t>
            </a:r>
            <a:r>
              <a:rPr lang="en-US" dirty="0" smtClean="0"/>
              <a:t>files.</a:t>
            </a:r>
          </a:p>
          <a:p>
            <a:pPr lvl="1"/>
            <a:r>
              <a:rPr lang="en-US" dirty="0" smtClean="0"/>
              <a:t>Just imagine if we had to pull in code every time we wanted to handle standard input and output and compile and run that code alongside our own files.</a:t>
            </a:r>
          </a:p>
          <a:p>
            <a:pPr lvl="2"/>
            <a:r>
              <a:rPr lang="en-US" dirty="0" smtClean="0"/>
              <a:t>Tedious, error prone, code bloat,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49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Time</a:t>
            </a:r>
          </a:p>
          <a:p>
            <a:pPr lvl="1"/>
            <a:r>
              <a:rPr lang="en-US" dirty="0" smtClean="0"/>
              <a:t>If everything was in one single binary file the compile time of even the smallest of programs would be massive.</a:t>
            </a:r>
          </a:p>
          <a:p>
            <a:pPr lvl="1"/>
            <a:endParaRPr lang="en-US" dirty="0"/>
          </a:p>
          <a:p>
            <a:r>
              <a:rPr lang="en-US" dirty="0" smtClean="0"/>
              <a:t>Libraries allow for reuse of existing binaries so we don’t have to constantly recompile the entire C++ language.</a:t>
            </a:r>
          </a:p>
          <a:p>
            <a:pPr lvl="1"/>
            <a:r>
              <a:rPr lang="en-US" dirty="0" smtClean="0"/>
              <a:t>Compile Once </a:t>
            </a:r>
            <a:r>
              <a:rPr lang="en-US" dirty="0" smtClean="0">
                <a:sym typeface="Wingdings" panose="05000000000000000000" pitchFamily="2" charset="2"/>
              </a:rPr>
              <a:t> Use 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4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a (software) framework?</a:t>
            </a:r>
          </a:p>
          <a:p>
            <a:pPr lvl="1"/>
            <a:r>
              <a:rPr lang="en-US" i="1" dirty="0" smtClean="0"/>
              <a:t>“An </a:t>
            </a:r>
            <a:r>
              <a:rPr lang="en-US" i="1" dirty="0"/>
              <a:t>abstraction in which software providing generic functionality can be selectively changed by additional user-written code, thus providing application-specific software</a:t>
            </a:r>
            <a:r>
              <a:rPr lang="en-US" i="1" dirty="0" smtClean="0"/>
              <a:t>.” </a:t>
            </a:r>
            <a:r>
              <a:rPr lang="en-US" dirty="0" smtClean="0"/>
              <a:t>–Wikipedia</a:t>
            </a:r>
          </a:p>
          <a:p>
            <a:pPr lvl="1"/>
            <a:endParaRPr lang="en-US" dirty="0"/>
          </a:p>
          <a:p>
            <a:r>
              <a:rPr lang="en-US" dirty="0" smtClean="0"/>
              <a:t>What is the difference between a software framework and a library?</a:t>
            </a:r>
          </a:p>
          <a:p>
            <a:pPr lvl="1"/>
            <a:r>
              <a:rPr lang="en-US" dirty="0" smtClean="0"/>
              <a:t>How do our design patterns/principles fit into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53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Shared Libraries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packaged collection of object files that program can link against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The linker just stores a reference to the library and the library itself is not packaged in the main </a:t>
            </a:r>
            <a:r>
              <a:rPr lang="en-US" dirty="0" smtClean="0"/>
              <a:t>executable.</a:t>
            </a:r>
          </a:p>
          <a:p>
            <a:pPr lvl="2"/>
            <a:endParaRPr lang="en-US" dirty="0"/>
          </a:p>
          <a:p>
            <a:r>
              <a:rPr lang="en-US" dirty="0" smtClean="0"/>
              <a:t>Frameworks</a:t>
            </a:r>
          </a:p>
          <a:p>
            <a:pPr lvl="1"/>
            <a:r>
              <a:rPr lang="en-US" dirty="0" smtClean="0"/>
              <a:t>A bundle, most often a directory structure, that </a:t>
            </a:r>
            <a:r>
              <a:rPr lang="en-US" dirty="0"/>
              <a:t>contains shared libraries as well as sub directories of headers and other </a:t>
            </a:r>
            <a:r>
              <a:rPr lang="en-US" dirty="0" smtClean="0"/>
              <a:t>resources necessary for use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56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vs.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Inversion of Control</a:t>
            </a:r>
          </a:p>
          <a:p>
            <a:pPr lvl="1"/>
            <a:r>
              <a:rPr lang="en-US" dirty="0"/>
              <a:t>When we call a method from a library we are in control, but with the framework the control is inverted, the framework calls our code. </a:t>
            </a:r>
            <a:endParaRPr lang="en-US" dirty="0" smtClean="0"/>
          </a:p>
          <a:p>
            <a:pPr lvl="2"/>
            <a:r>
              <a:rPr lang="en-US" dirty="0" smtClean="0"/>
              <a:t>GUI code in Java is a framework that calls our code through event handlers.</a:t>
            </a:r>
          </a:p>
          <a:p>
            <a:pPr lvl="2"/>
            <a:endParaRPr lang="en-US" dirty="0"/>
          </a:p>
          <a:p>
            <a:r>
              <a:rPr lang="en-US" dirty="0"/>
              <a:t>A library is essentially a set of functions (well defined operations) that we can call (organized into classes). Each does some work and then returns the control to the </a:t>
            </a:r>
            <a:r>
              <a:rPr lang="en-US" dirty="0" smtClean="0"/>
              <a:t>client.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46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Anti-Patterns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is a software anti-pattern?</a:t>
            </a:r>
          </a:p>
          <a:p>
            <a:pPr lvl="1"/>
            <a:r>
              <a:rPr lang="en-US" i="1" dirty="0" smtClean="0"/>
              <a:t>“A </a:t>
            </a:r>
            <a:r>
              <a:rPr lang="en-US" i="1" dirty="0"/>
              <a:t>common response to a recurring problem that is usually ineffective and risks being highly counterproductive</a:t>
            </a:r>
            <a:r>
              <a:rPr lang="en-US" i="1" dirty="0" smtClean="0"/>
              <a:t>.” </a:t>
            </a:r>
            <a:r>
              <a:rPr lang="en-US" dirty="0" smtClean="0"/>
              <a:t>– Wikipedia</a:t>
            </a:r>
          </a:p>
          <a:p>
            <a:pPr lvl="1"/>
            <a:endParaRPr lang="en-US" dirty="0"/>
          </a:p>
          <a:p>
            <a:r>
              <a:rPr lang="en-US" dirty="0"/>
              <a:t>Andrew </a:t>
            </a:r>
            <a:r>
              <a:rPr lang="en-US" dirty="0" smtClean="0"/>
              <a:t>Koenig</a:t>
            </a:r>
          </a:p>
          <a:p>
            <a:pPr lvl="1"/>
            <a:r>
              <a:rPr lang="en-US" dirty="0" smtClean="0"/>
              <a:t>1995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707" y="1773238"/>
            <a:ext cx="3675585" cy="46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14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Anti-Patterns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do we formally define what an anti-pattern is in software?</a:t>
            </a:r>
          </a:p>
          <a:p>
            <a:pPr lvl="1"/>
            <a:r>
              <a:rPr lang="en-US" dirty="0" smtClean="0"/>
              <a:t>How do we distinguish it from just simply a bad habit or bad programming style?</a:t>
            </a:r>
          </a:p>
          <a:p>
            <a:endParaRPr lang="en-US" dirty="0"/>
          </a:p>
          <a:p>
            <a:r>
              <a:rPr lang="en-US" dirty="0" smtClean="0"/>
              <a:t>Two Elements: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commonly used process, structure or pattern of action that despite initially appearing to be an appropriate and effective response to a problem, typically has more bad consequences than good </a:t>
            </a:r>
            <a:r>
              <a:rPr lang="en-US" dirty="0" smtClean="0"/>
              <a:t>ones.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Another solution exists that is documented, repeatable and proven to be effective.</a:t>
            </a:r>
          </a:p>
        </p:txBody>
      </p:sp>
    </p:spTree>
    <p:extLst>
      <p:ext uri="{BB962C8B-B14F-4D97-AF65-F5344CB8AC3E}">
        <p14:creationId xmlns:p14="http://schemas.microsoft.com/office/powerpoint/2010/main" val="560327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Anti-Patterns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Obsolescence</a:t>
            </a:r>
          </a:p>
          <a:p>
            <a:r>
              <a:rPr lang="en-US" dirty="0"/>
              <a:t>Ambiguous </a:t>
            </a:r>
            <a:r>
              <a:rPr lang="en-US" dirty="0" smtClean="0"/>
              <a:t>Viewpoint</a:t>
            </a:r>
          </a:p>
          <a:p>
            <a:r>
              <a:rPr lang="en-US" dirty="0"/>
              <a:t>Functional </a:t>
            </a:r>
            <a:r>
              <a:rPr lang="en-US" dirty="0" smtClean="0"/>
              <a:t>Decomposition</a:t>
            </a:r>
          </a:p>
          <a:p>
            <a:r>
              <a:rPr lang="en-US" dirty="0"/>
              <a:t>Boat </a:t>
            </a:r>
            <a:r>
              <a:rPr lang="en-US" dirty="0" smtClean="0"/>
              <a:t>Anchor</a:t>
            </a:r>
          </a:p>
          <a:p>
            <a:r>
              <a:rPr lang="en-US" dirty="0"/>
              <a:t>Spaghetti </a:t>
            </a:r>
            <a:r>
              <a:rPr lang="en-US" dirty="0" smtClean="0"/>
              <a:t>Code</a:t>
            </a:r>
          </a:p>
          <a:p>
            <a:r>
              <a:rPr lang="en-US" dirty="0"/>
              <a:t>Walking through a </a:t>
            </a:r>
            <a:r>
              <a:rPr lang="en-US" dirty="0" smtClean="0"/>
              <a:t>Minefield</a:t>
            </a:r>
          </a:p>
          <a:p>
            <a:r>
              <a:rPr lang="en-US" dirty="0"/>
              <a:t>Cut-and-Paste </a:t>
            </a:r>
            <a:r>
              <a:rPr lang="en-US" dirty="0" smtClean="0"/>
              <a:t>Programming</a:t>
            </a:r>
          </a:p>
          <a:p>
            <a:r>
              <a:rPr lang="en-US" dirty="0"/>
              <a:t>Mushroom Management</a:t>
            </a:r>
          </a:p>
        </p:txBody>
      </p:sp>
    </p:spTree>
    <p:extLst>
      <p:ext uri="{BB962C8B-B14F-4D97-AF65-F5344CB8AC3E}">
        <p14:creationId xmlns:p14="http://schemas.microsoft.com/office/powerpoint/2010/main" val="3271780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Smells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Types of code smell:</a:t>
            </a:r>
          </a:p>
          <a:p>
            <a:pPr lvl="1"/>
            <a:r>
              <a:rPr lang="en-US" dirty="0" smtClean="0"/>
              <a:t>Bloaters</a:t>
            </a:r>
          </a:p>
          <a:p>
            <a:pPr lvl="1"/>
            <a:r>
              <a:rPr lang="en-US" dirty="0"/>
              <a:t>Object-Orientation </a:t>
            </a:r>
            <a:r>
              <a:rPr lang="en-US" dirty="0" smtClean="0"/>
              <a:t>Abusers</a:t>
            </a:r>
          </a:p>
          <a:p>
            <a:pPr lvl="1"/>
            <a:r>
              <a:rPr lang="en-US" dirty="0"/>
              <a:t>Change </a:t>
            </a:r>
            <a:r>
              <a:rPr lang="en-US" dirty="0" smtClean="0"/>
              <a:t>Preventers</a:t>
            </a:r>
          </a:p>
          <a:p>
            <a:pPr lvl="1"/>
            <a:r>
              <a:rPr lang="en-US" dirty="0" err="1" smtClean="0"/>
              <a:t>Dispensables</a:t>
            </a:r>
            <a:endParaRPr lang="en-US" dirty="0" smtClean="0"/>
          </a:p>
          <a:p>
            <a:pPr lvl="1"/>
            <a:r>
              <a:rPr lang="en-US" dirty="0" smtClean="0"/>
              <a:t>Couplers</a:t>
            </a:r>
          </a:p>
          <a:p>
            <a:pPr lvl="1"/>
            <a:endParaRPr lang="en-US" dirty="0"/>
          </a:p>
          <a:p>
            <a:r>
              <a:rPr lang="en-US" dirty="0" smtClean="0"/>
              <a:t>Is this a complete list?</a:t>
            </a:r>
          </a:p>
          <a:p>
            <a:pPr lvl="1"/>
            <a:r>
              <a:rPr lang="en-US" dirty="0" smtClean="0"/>
              <a:t>No, there are many different “smells” that exist in code.</a:t>
            </a:r>
          </a:p>
        </p:txBody>
      </p:sp>
    </p:spTree>
    <p:extLst>
      <p:ext uri="{BB962C8B-B14F-4D97-AF65-F5344CB8AC3E}">
        <p14:creationId xmlns:p14="http://schemas.microsoft.com/office/powerpoint/2010/main" val="22138222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Refactoring Techniques:</a:t>
            </a:r>
          </a:p>
          <a:p>
            <a:pPr lvl="1"/>
            <a:r>
              <a:rPr lang="en-US" dirty="0"/>
              <a:t>Composing </a:t>
            </a:r>
            <a:r>
              <a:rPr lang="en-US" dirty="0" smtClean="0"/>
              <a:t>Methods</a:t>
            </a:r>
          </a:p>
          <a:p>
            <a:pPr lvl="1"/>
            <a:r>
              <a:rPr lang="en-US" dirty="0"/>
              <a:t>Moving Features between </a:t>
            </a:r>
            <a:r>
              <a:rPr lang="en-US" dirty="0" smtClean="0"/>
              <a:t>Objects</a:t>
            </a:r>
          </a:p>
          <a:p>
            <a:pPr lvl="1"/>
            <a:r>
              <a:rPr lang="en-US" dirty="0"/>
              <a:t>Organizing </a:t>
            </a:r>
            <a:r>
              <a:rPr lang="en-US" dirty="0" smtClean="0"/>
              <a:t>Data</a:t>
            </a:r>
          </a:p>
          <a:p>
            <a:pPr lvl="1"/>
            <a:r>
              <a:rPr lang="en-US" dirty="0"/>
              <a:t>Simplifying Conditional </a:t>
            </a:r>
            <a:r>
              <a:rPr lang="en-US" dirty="0" smtClean="0"/>
              <a:t>Expressions</a:t>
            </a:r>
          </a:p>
          <a:p>
            <a:pPr lvl="1"/>
            <a:r>
              <a:rPr lang="en-US" dirty="0"/>
              <a:t>Simplifying Method </a:t>
            </a:r>
            <a:r>
              <a:rPr lang="en-US" dirty="0" smtClean="0"/>
              <a:t>Calls</a:t>
            </a:r>
          </a:p>
          <a:p>
            <a:pPr lvl="1"/>
            <a:r>
              <a:rPr lang="en-US" dirty="0"/>
              <a:t>Dealing with </a:t>
            </a:r>
            <a:r>
              <a:rPr lang="en-US" dirty="0" smtClean="0"/>
              <a:t>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Design Patterns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486914"/>
              </p:ext>
            </p:extLst>
          </p:nvPr>
        </p:nvGraphicFramePr>
        <p:xfrm>
          <a:off x="228600" y="1905000"/>
          <a:ext cx="861060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650"/>
                <a:gridCol w="2152650"/>
                <a:gridCol w="2152650"/>
                <a:gridCol w="2152650"/>
              </a:tblGrid>
              <a:tr h="1447800">
                <a:tc>
                  <a:txBody>
                    <a:bodyPr/>
                    <a:lstStyle/>
                    <a:p>
                      <a:pPr algn="ctr"/>
                      <a:endParaRPr lang="en-US" sz="280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smtClean="0"/>
                        <a:t>Creational</a:t>
                      </a:r>
                      <a:endParaRPr lang="en-US" sz="280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smtClean="0"/>
                        <a:t>Structural</a:t>
                      </a:r>
                      <a:endParaRPr lang="en-US" sz="2800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u="sng" dirty="0" smtClean="0"/>
                        <a:t>Behavioral</a:t>
                      </a:r>
                      <a:endParaRPr lang="en-US" sz="2800" u="sng" dirty="0"/>
                    </a:p>
                  </a:txBody>
                  <a:tcPr anchor="ctr"/>
                </a:tc>
              </a:tr>
              <a:tr h="144780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Description</a:t>
                      </a:r>
                      <a:endParaRPr lang="en-US" b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Concerns the process of creating objects.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Concerns the composition of objects or classes.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Concerns</a:t>
                      </a:r>
                      <a:r>
                        <a:rPr lang="en-US" baseline="0" dirty="0" smtClean="0"/>
                        <a:t> the way in which objects or classes interact and the distribution of responsibility.</a:t>
                      </a:r>
                      <a:endParaRPr lang="en-US" dirty="0"/>
                    </a:p>
                  </a:txBody>
                  <a:tcPr anchor="ctr"/>
                </a:tc>
              </a:tr>
              <a:tr h="144780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Examples</a:t>
                      </a:r>
                      <a:endParaRPr lang="en-US" b="1" u="sn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Factory, Builder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Controller, Façade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Visitor, Template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902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1000" y="3124200"/>
            <a:ext cx="8077200" cy="1673352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43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Inline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Organizational tool for C++ development.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They provide a way to outline your code </a:t>
            </a:r>
            <a:r>
              <a:rPr lang="en-US" dirty="0"/>
              <a:t>and separate the interface from </a:t>
            </a:r>
            <a:r>
              <a:rPr lang="en-US" dirty="0" smtClean="0"/>
              <a:t>the implementation.</a:t>
            </a:r>
          </a:p>
          <a:p>
            <a:pPr lvl="1"/>
            <a:r>
              <a:rPr lang="en-US" dirty="0" smtClean="0"/>
              <a:t>Reduces code clutter.</a:t>
            </a:r>
          </a:p>
          <a:p>
            <a:endParaRPr lang="en-US" dirty="0"/>
          </a:p>
          <a:p>
            <a:r>
              <a:rPr lang="en-US" dirty="0" smtClean="0"/>
              <a:t>Significant benefits when dealing with large projects and specifically when dealing with many different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2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Review: Pointers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Pointers can point to local variables or a memory location located on the stack.</a:t>
            </a:r>
          </a:p>
          <a:p>
            <a:pPr lvl="1"/>
            <a:r>
              <a:rPr lang="en-US" dirty="0" smtClean="0"/>
              <a:t>This gives us complete control over the access of memory within our program.</a:t>
            </a:r>
          </a:p>
          <a:p>
            <a:pPr lvl="1"/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char ch = ‘a’;</a:t>
            </a:r>
          </a:p>
          <a:p>
            <a:pPr lvl="1"/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char * ch_ptr = &amp;ch</a:t>
            </a:r>
            <a:r>
              <a:rPr lang="sv-S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sv-SE" dirty="0"/>
              <a:t>Here we define a char and assign it a value ’</a:t>
            </a:r>
            <a:r>
              <a:rPr lang="sv-SE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sv-SE" dirty="0"/>
              <a:t>’, then we assign the memory location value of this variable to a new </a:t>
            </a:r>
            <a:r>
              <a:rPr lang="sv-SE" dirty="0" smtClean="0"/>
              <a:t>pointer using the &amp; (address of).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35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12944</TotalTime>
  <Words>3077</Words>
  <Application>Microsoft Office PowerPoint</Application>
  <PresentationFormat>On-screen Show (4:3)</PresentationFormat>
  <Paragraphs>510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Module</vt:lpstr>
      <vt:lpstr>Lecture – 12/8/2016</vt:lpstr>
      <vt:lpstr>Assignment #5 – Phase II</vt:lpstr>
      <vt:lpstr>Final Exam</vt:lpstr>
      <vt:lpstr>Final Exam Review</vt:lpstr>
      <vt:lpstr>Object-Oriented Programming</vt:lpstr>
      <vt:lpstr>Patterns</vt:lpstr>
      <vt:lpstr>Types of Design Patterns</vt:lpstr>
      <vt:lpstr>C++ Inline Files</vt:lpstr>
      <vt:lpstr>C++ Review: Pointers</vt:lpstr>
      <vt:lpstr>C++ Review: Pointers</vt:lpstr>
      <vt:lpstr>C++ Review: Abstract Data Types</vt:lpstr>
      <vt:lpstr>C++ Review: Scope &amp; Lifetime</vt:lpstr>
      <vt:lpstr>System Composition</vt:lpstr>
      <vt:lpstr>Aggregation</vt:lpstr>
      <vt:lpstr>Inheritance</vt:lpstr>
      <vt:lpstr>System Composition - Patterns</vt:lpstr>
      <vt:lpstr>Inheritance Types</vt:lpstr>
      <vt:lpstr>Multiple Inheritance</vt:lpstr>
      <vt:lpstr>Polymorphism</vt:lpstr>
      <vt:lpstr>C++ Review: Abstract Classes</vt:lpstr>
      <vt:lpstr>Exception Handling</vt:lpstr>
      <vt:lpstr>Exception Safety</vt:lpstr>
      <vt:lpstr>Generic Programming</vt:lpstr>
      <vt:lpstr>Template Programming</vt:lpstr>
      <vt:lpstr>C++ Review: Type Inference</vt:lpstr>
      <vt:lpstr>Namespaces</vt:lpstr>
      <vt:lpstr>Assertions</vt:lpstr>
      <vt:lpstr>Function Pointers</vt:lpstr>
      <vt:lpstr>Functors</vt:lpstr>
      <vt:lpstr>Functors</vt:lpstr>
      <vt:lpstr>Principles of Rotten Design</vt:lpstr>
      <vt:lpstr>Rotten Design – Two Phases</vt:lpstr>
      <vt:lpstr>The Open Closed Principle (OCP)</vt:lpstr>
      <vt:lpstr>Liskov Substitution Principle</vt:lpstr>
      <vt:lpstr>Dependency Inversion Principle</vt:lpstr>
      <vt:lpstr>Interface Segregation Principle</vt:lpstr>
      <vt:lpstr>Principles of Package Architecture</vt:lpstr>
      <vt:lpstr>Package Coupling Principles</vt:lpstr>
      <vt:lpstr>What is Coupling?</vt:lpstr>
      <vt:lpstr>Command Pattern</vt:lpstr>
      <vt:lpstr>Command Pattern</vt:lpstr>
      <vt:lpstr>Abstract Factory Pattern</vt:lpstr>
      <vt:lpstr>Abstract Factory Pattern</vt:lpstr>
      <vt:lpstr>Abstract Factory vs. Factory</vt:lpstr>
      <vt:lpstr>Composite Pattern</vt:lpstr>
      <vt:lpstr>Composite Pattern</vt:lpstr>
      <vt:lpstr>Builder Pattern</vt:lpstr>
      <vt:lpstr>Builder Pattern</vt:lpstr>
      <vt:lpstr>Visitor Pattern</vt:lpstr>
      <vt:lpstr>Visitor Pattern</vt:lpstr>
      <vt:lpstr>Visitor Pattern</vt:lpstr>
      <vt:lpstr>Iterator Pattern</vt:lpstr>
      <vt:lpstr>Iterator Pattern</vt:lpstr>
      <vt:lpstr>Adapter Pattern</vt:lpstr>
      <vt:lpstr>Adapter Pattern</vt:lpstr>
      <vt:lpstr>Proxy Pattern</vt:lpstr>
      <vt:lpstr>Proxy Pattern</vt:lpstr>
      <vt:lpstr>Façade Pattern</vt:lpstr>
      <vt:lpstr>Façade Pattern</vt:lpstr>
      <vt:lpstr>Shared Libraries</vt:lpstr>
      <vt:lpstr>Shared Libraries</vt:lpstr>
      <vt:lpstr>Frameworks</vt:lpstr>
      <vt:lpstr>Frameworks</vt:lpstr>
      <vt:lpstr>Frameworks vs. Libraries</vt:lpstr>
      <vt:lpstr>Software Anti-Patterns</vt:lpstr>
      <vt:lpstr>Software Anti-Patterns</vt:lpstr>
      <vt:lpstr>Software Anti-Patterns</vt:lpstr>
      <vt:lpstr>Code Smells</vt:lpstr>
      <vt:lpstr>Refactoring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Rybarczyk</dc:creator>
  <cp:lastModifiedBy>Ryan Rybarczyk</cp:lastModifiedBy>
  <cp:revision>1253</cp:revision>
  <dcterms:created xsi:type="dcterms:W3CDTF">2011-07-22T18:36:28Z</dcterms:created>
  <dcterms:modified xsi:type="dcterms:W3CDTF">2016-12-08T20:21:44Z</dcterms:modified>
</cp:coreProperties>
</file>